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83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55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581296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735211"/>
            <a:ext cx="7477601" cy="3332798"/>
          </a:xfrm>
          <a:prstGeom prst="rect">
            <a:avLst/>
          </a:prstGeom>
          <a:noFill/>
          <a:ln/>
        </p:spPr>
        <p:txBody>
          <a:bodyPr wrap="square" rtlCol="0" anchor="t"/>
          <a:lstStyle/>
          <a:p>
            <a:pPr marL="0" indent="0">
              <a:lnSpc>
                <a:spcPts val="6561"/>
              </a:lnSpc>
              <a:buNone/>
            </a:pPr>
            <a:r>
              <a:rPr lang="en-US" sz="5249" dirty="0">
                <a:solidFill>
                  <a:srgbClr val="FFFFFF"/>
                </a:solidFill>
                <a:latin typeface="Unbounded" pitchFamily="34" charset="0"/>
                <a:ea typeface="Unbounded" pitchFamily="34" charset="-122"/>
                <a:cs typeface="Unbounded" pitchFamily="34" charset="-120"/>
              </a:rPr>
              <a:t>Analyzing McDonald's Menu Nutritional Content</a:t>
            </a:r>
          </a:p>
        </p:txBody>
      </p:sp>
      <p:sp>
        <p:nvSpPr>
          <p:cNvPr id="6" name="Text 2"/>
          <p:cNvSpPr/>
          <p:nvPr/>
        </p:nvSpPr>
        <p:spPr>
          <a:xfrm>
            <a:off x="6319599" y="3012831"/>
            <a:ext cx="7477601" cy="426891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As a data analyst tasked with evaluating the nutritional content of McDonald's menu items, the objective is to extract meaningful insights from the dataset provided. By conducting thorough exploratory data analysis, we aim to gain a comprehensive understanding of the calorie count and nutritional distribution across various menu items. This analysis will play a pivotal role in identifying both healthy and less healthy options available, offering valuable insights for data analysts and nutritionists in the fast-food industry.</a:t>
            </a:r>
            <a:endParaRPr lang="en-US" sz="1750" dirty="0"/>
          </a:p>
        </p:txBody>
      </p:sp>
      <p:sp>
        <p:nvSpPr>
          <p:cNvPr id="7" name="Text 3"/>
          <p:cNvSpPr/>
          <p:nvPr/>
        </p:nvSpPr>
        <p:spPr>
          <a:xfrm>
            <a:off x="6319599" y="6635262"/>
            <a:ext cx="7477601" cy="859128"/>
          </a:xfrm>
          <a:prstGeom prst="rect">
            <a:avLst/>
          </a:prstGeom>
          <a:noFill/>
          <a:ln/>
        </p:spPr>
        <p:txBody>
          <a:bodyPr wrap="none" rtlCol="0" anchor="t"/>
          <a:lstStyle/>
          <a:p>
            <a:pPr marL="0" indent="0">
              <a:lnSpc>
                <a:spcPts val="2799"/>
              </a:lnSpc>
              <a:buNone/>
            </a:pPr>
            <a:r>
              <a:rPr lang="en-US" sz="1800" dirty="0">
                <a:solidFill>
                  <a:schemeClr val="accent6">
                    <a:lumMod val="60000"/>
                    <a:lumOff val="40000"/>
                  </a:schemeClr>
                </a:solidFill>
                <a:latin typeface="Cabin" pitchFamily="34" charset="0"/>
                <a:ea typeface="Cabin" pitchFamily="34" charset="-122"/>
                <a:cs typeface="Cabin" pitchFamily="34" charset="-120"/>
              </a:rPr>
              <a:t>                                                                                                BY :  DIKSHA SHARMA </a:t>
            </a:r>
            <a:r>
              <a:rPr lang="en-US" sz="1750" dirty="0">
                <a:solidFill>
                  <a:srgbClr val="CAD6DE"/>
                </a:solidFill>
                <a:latin typeface="Cabin" pitchFamily="34" charset="0"/>
                <a:ea typeface="Cabin" pitchFamily="34" charset="-122"/>
                <a:cs typeface="Cabin" pitchFamily="34" charset="-120"/>
              </a:rPr>
              <a:t>                                                                  </a:t>
            </a:r>
          </a:p>
          <a:p>
            <a:pPr marL="0" indent="0">
              <a:lnSpc>
                <a:spcPts val="2799"/>
              </a:lnSpc>
              <a:buNone/>
            </a:pPr>
            <a:r>
              <a:rPr lang="en-US" sz="1750" dirty="0">
                <a:solidFill>
                  <a:srgbClr val="CAD6DE"/>
                </a:solidFill>
                <a:latin typeface="Cabin" pitchFamily="34" charset="0"/>
                <a:ea typeface="Cabin" pitchFamily="34" charset="-122"/>
                <a:cs typeface="Cabin" pitchFamily="34" charset="-120"/>
              </a:rPr>
              <a:t>                                                                                                   </a:t>
            </a:r>
            <a:endParaRPr lang="en-US" sz="2400" dirty="0">
              <a:solidFill>
                <a:schemeClr val="accent6">
                  <a:lumMod val="60000"/>
                  <a:lumOff val="4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95943"/>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0" y="0"/>
            <a:ext cx="14630400" cy="1944172"/>
          </a:xfrm>
          <a:prstGeom prst="rect">
            <a:avLst/>
          </a:prstGeom>
        </p:spPr>
      </p:pic>
      <p:sp>
        <p:nvSpPr>
          <p:cNvPr id="5" name="Text 1"/>
          <p:cNvSpPr/>
          <p:nvPr/>
        </p:nvSpPr>
        <p:spPr>
          <a:xfrm>
            <a:off x="3838456" y="2371844"/>
            <a:ext cx="6953488" cy="972026"/>
          </a:xfrm>
          <a:prstGeom prst="rect">
            <a:avLst/>
          </a:prstGeom>
          <a:noFill/>
          <a:ln/>
        </p:spPr>
        <p:txBody>
          <a:bodyPr wrap="square" rtlCol="0" anchor="t"/>
          <a:lstStyle/>
          <a:p>
            <a:pPr marL="0" indent="0">
              <a:lnSpc>
                <a:spcPts val="3827"/>
              </a:lnSpc>
              <a:buNone/>
            </a:pPr>
            <a:r>
              <a:rPr lang="en-US" sz="3062" dirty="0">
                <a:solidFill>
                  <a:srgbClr val="FFFFFF"/>
                </a:solidFill>
                <a:latin typeface="Unbounded" pitchFamily="34" charset="0"/>
                <a:ea typeface="Unbounded" pitchFamily="34" charset="-122"/>
                <a:cs typeface="Unbounded" pitchFamily="34" charset="-120"/>
              </a:rPr>
              <a:t>Menu Nutritional Dataset Analysis</a:t>
            </a:r>
            <a:endParaRPr lang="en-US" sz="3062" dirty="0"/>
          </a:p>
        </p:txBody>
      </p:sp>
      <p:sp>
        <p:nvSpPr>
          <p:cNvPr id="6" name="Shape 2"/>
          <p:cNvSpPr/>
          <p:nvPr/>
        </p:nvSpPr>
        <p:spPr>
          <a:xfrm>
            <a:off x="4062055" y="3577114"/>
            <a:ext cx="19407" cy="4491157"/>
          </a:xfrm>
          <a:prstGeom prst="rect">
            <a:avLst/>
          </a:prstGeom>
          <a:solidFill>
            <a:srgbClr val="0A988B"/>
          </a:solidFill>
          <a:ln/>
        </p:spPr>
      </p:sp>
      <p:sp>
        <p:nvSpPr>
          <p:cNvPr id="7" name="Shape 3"/>
          <p:cNvSpPr/>
          <p:nvPr/>
        </p:nvSpPr>
        <p:spPr>
          <a:xfrm>
            <a:off x="4246662" y="3863757"/>
            <a:ext cx="544354" cy="19407"/>
          </a:xfrm>
          <a:prstGeom prst="rect">
            <a:avLst/>
          </a:prstGeom>
          <a:solidFill>
            <a:srgbClr val="0A988B"/>
          </a:solidFill>
          <a:ln/>
        </p:spPr>
      </p:sp>
      <p:sp>
        <p:nvSpPr>
          <p:cNvPr id="8" name="Shape 4"/>
          <p:cNvSpPr/>
          <p:nvPr/>
        </p:nvSpPr>
        <p:spPr>
          <a:xfrm>
            <a:off x="3896737" y="3698557"/>
            <a:ext cx="349925" cy="349925"/>
          </a:xfrm>
          <a:prstGeom prst="roundRect">
            <a:avLst>
              <a:gd name="adj" fmla="val 13335"/>
            </a:avLst>
          </a:prstGeom>
          <a:solidFill>
            <a:srgbClr val="223D4D"/>
          </a:solidFill>
          <a:ln/>
        </p:spPr>
      </p:sp>
      <p:sp>
        <p:nvSpPr>
          <p:cNvPr id="9" name="Text 5"/>
          <p:cNvSpPr/>
          <p:nvPr/>
        </p:nvSpPr>
        <p:spPr>
          <a:xfrm>
            <a:off x="4016752" y="3727609"/>
            <a:ext cx="109895" cy="291703"/>
          </a:xfrm>
          <a:prstGeom prst="rect">
            <a:avLst/>
          </a:prstGeom>
          <a:noFill/>
          <a:ln/>
        </p:spPr>
        <p:txBody>
          <a:bodyPr wrap="none" rtlCol="0" anchor="t"/>
          <a:lstStyle/>
          <a:p>
            <a:pPr marL="0" indent="0" algn="ctr">
              <a:lnSpc>
                <a:spcPts val="2296"/>
              </a:lnSpc>
              <a:buNone/>
            </a:pPr>
            <a:r>
              <a:rPr lang="en-US" sz="1837" dirty="0">
                <a:solidFill>
                  <a:srgbClr val="FFFFFF"/>
                </a:solidFill>
                <a:latin typeface="Unbounded" pitchFamily="34" charset="0"/>
                <a:ea typeface="Unbounded" pitchFamily="34" charset="-122"/>
                <a:cs typeface="Unbounded" pitchFamily="34" charset="-120"/>
              </a:rPr>
              <a:t>1</a:t>
            </a:r>
            <a:endParaRPr lang="en-US" sz="1837" dirty="0"/>
          </a:p>
        </p:txBody>
      </p:sp>
      <p:sp>
        <p:nvSpPr>
          <p:cNvPr id="10" name="Text 6"/>
          <p:cNvSpPr/>
          <p:nvPr/>
        </p:nvSpPr>
        <p:spPr>
          <a:xfrm>
            <a:off x="4927163" y="3732609"/>
            <a:ext cx="1856661" cy="243007"/>
          </a:xfrm>
          <a:prstGeom prst="rect">
            <a:avLst/>
          </a:prstGeom>
          <a:noFill/>
          <a:ln/>
        </p:spPr>
        <p:txBody>
          <a:bodyPr wrap="none" rtlCol="0" anchor="t"/>
          <a:lstStyle/>
          <a:p>
            <a:pPr marL="0" indent="0" algn="l">
              <a:lnSpc>
                <a:spcPts val="1914"/>
              </a:lnSpc>
              <a:buNone/>
            </a:pPr>
            <a:r>
              <a:rPr lang="en-US" sz="1531" dirty="0">
                <a:solidFill>
                  <a:srgbClr val="FFFFFF"/>
                </a:solidFill>
                <a:latin typeface="Unbounded" pitchFamily="34" charset="0"/>
                <a:ea typeface="Unbounded" pitchFamily="34" charset="-122"/>
                <a:cs typeface="Unbounded" pitchFamily="34" charset="-120"/>
              </a:rPr>
              <a:t>Data Extraction</a:t>
            </a:r>
            <a:endParaRPr lang="en-US" sz="1531" dirty="0"/>
          </a:p>
        </p:txBody>
      </p:sp>
      <p:sp>
        <p:nvSpPr>
          <p:cNvPr id="11" name="Text 7"/>
          <p:cNvSpPr/>
          <p:nvPr/>
        </p:nvSpPr>
        <p:spPr>
          <a:xfrm>
            <a:off x="4927163" y="4068842"/>
            <a:ext cx="5864781" cy="746165"/>
          </a:xfrm>
          <a:prstGeom prst="rect">
            <a:avLst/>
          </a:prstGeom>
          <a:noFill/>
          <a:ln/>
        </p:spPr>
        <p:txBody>
          <a:bodyPr wrap="square" rtlCol="0" anchor="t"/>
          <a:lstStyle/>
          <a:p>
            <a:pPr marL="0" indent="0" algn="l">
              <a:lnSpc>
                <a:spcPts val="1960"/>
              </a:lnSpc>
              <a:buNone/>
            </a:pPr>
            <a:r>
              <a:rPr lang="en-US" sz="1225" dirty="0">
                <a:solidFill>
                  <a:srgbClr val="CAD6DE"/>
                </a:solidFill>
                <a:latin typeface="Cabin" pitchFamily="34" charset="0"/>
                <a:ea typeface="Cabin" pitchFamily="34" charset="-122"/>
                <a:cs typeface="Cabin" pitchFamily="34" charset="-120"/>
              </a:rPr>
              <a:t>The initial step involves uniformly extracting the nutritional information from the McDonald's menu dataset. This includes details on calories, fat content, sugar levels, and other key nutritional aspects of the menu items.</a:t>
            </a:r>
            <a:endParaRPr lang="en-US" sz="1225" dirty="0"/>
          </a:p>
        </p:txBody>
      </p:sp>
      <p:sp>
        <p:nvSpPr>
          <p:cNvPr id="12" name="Shape 8"/>
          <p:cNvSpPr/>
          <p:nvPr/>
        </p:nvSpPr>
        <p:spPr>
          <a:xfrm>
            <a:off x="4246662" y="5412641"/>
            <a:ext cx="544354" cy="19407"/>
          </a:xfrm>
          <a:prstGeom prst="rect">
            <a:avLst/>
          </a:prstGeom>
          <a:solidFill>
            <a:srgbClr val="0A988B"/>
          </a:solidFill>
          <a:ln/>
        </p:spPr>
      </p:sp>
      <p:sp>
        <p:nvSpPr>
          <p:cNvPr id="13" name="Shape 9"/>
          <p:cNvSpPr/>
          <p:nvPr/>
        </p:nvSpPr>
        <p:spPr>
          <a:xfrm>
            <a:off x="3896737" y="5247442"/>
            <a:ext cx="349925" cy="349925"/>
          </a:xfrm>
          <a:prstGeom prst="roundRect">
            <a:avLst>
              <a:gd name="adj" fmla="val 13335"/>
            </a:avLst>
          </a:prstGeom>
          <a:solidFill>
            <a:srgbClr val="223D4D"/>
          </a:solidFill>
          <a:ln/>
        </p:spPr>
      </p:sp>
      <p:sp>
        <p:nvSpPr>
          <p:cNvPr id="14" name="Text 10"/>
          <p:cNvSpPr/>
          <p:nvPr/>
        </p:nvSpPr>
        <p:spPr>
          <a:xfrm>
            <a:off x="3979605" y="5276493"/>
            <a:ext cx="184071" cy="291703"/>
          </a:xfrm>
          <a:prstGeom prst="rect">
            <a:avLst/>
          </a:prstGeom>
          <a:noFill/>
          <a:ln/>
        </p:spPr>
        <p:txBody>
          <a:bodyPr wrap="none" rtlCol="0" anchor="t"/>
          <a:lstStyle/>
          <a:p>
            <a:pPr marL="0" indent="0" algn="ctr">
              <a:lnSpc>
                <a:spcPts val="2296"/>
              </a:lnSpc>
              <a:buNone/>
            </a:pPr>
            <a:r>
              <a:rPr lang="en-US" sz="1837" dirty="0">
                <a:solidFill>
                  <a:srgbClr val="FFFFFF"/>
                </a:solidFill>
                <a:latin typeface="Unbounded" pitchFamily="34" charset="0"/>
                <a:ea typeface="Unbounded" pitchFamily="34" charset="-122"/>
                <a:cs typeface="Unbounded" pitchFamily="34" charset="-120"/>
              </a:rPr>
              <a:t>2</a:t>
            </a:r>
            <a:endParaRPr lang="en-US" sz="1837" dirty="0"/>
          </a:p>
        </p:txBody>
      </p:sp>
      <p:sp>
        <p:nvSpPr>
          <p:cNvPr id="15" name="Text 11"/>
          <p:cNvSpPr/>
          <p:nvPr/>
        </p:nvSpPr>
        <p:spPr>
          <a:xfrm>
            <a:off x="4927163" y="5281493"/>
            <a:ext cx="3016329" cy="243007"/>
          </a:xfrm>
          <a:prstGeom prst="rect">
            <a:avLst/>
          </a:prstGeom>
          <a:noFill/>
          <a:ln/>
        </p:spPr>
        <p:txBody>
          <a:bodyPr wrap="none" rtlCol="0" anchor="t"/>
          <a:lstStyle/>
          <a:p>
            <a:pPr marL="0" indent="0" algn="l">
              <a:lnSpc>
                <a:spcPts val="1914"/>
              </a:lnSpc>
              <a:buNone/>
            </a:pPr>
            <a:r>
              <a:rPr lang="en-US" sz="1531" dirty="0">
                <a:solidFill>
                  <a:srgbClr val="FFFFFF"/>
                </a:solidFill>
                <a:latin typeface="Unbounded" pitchFamily="34" charset="0"/>
                <a:ea typeface="Unbounded" pitchFamily="34" charset="-122"/>
                <a:cs typeface="Unbounded" pitchFamily="34" charset="-120"/>
              </a:rPr>
              <a:t>Exploratory Data Analysis</a:t>
            </a:r>
            <a:endParaRPr lang="en-US" sz="1531" dirty="0"/>
          </a:p>
        </p:txBody>
      </p:sp>
      <p:sp>
        <p:nvSpPr>
          <p:cNvPr id="16" name="Text 12"/>
          <p:cNvSpPr/>
          <p:nvPr/>
        </p:nvSpPr>
        <p:spPr>
          <a:xfrm>
            <a:off x="4927163" y="5617726"/>
            <a:ext cx="5864781" cy="746165"/>
          </a:xfrm>
          <a:prstGeom prst="rect">
            <a:avLst/>
          </a:prstGeom>
          <a:noFill/>
          <a:ln/>
        </p:spPr>
        <p:txBody>
          <a:bodyPr wrap="square" rtlCol="0" anchor="t"/>
          <a:lstStyle/>
          <a:p>
            <a:pPr marL="0" indent="0" algn="l">
              <a:lnSpc>
                <a:spcPts val="1960"/>
              </a:lnSpc>
              <a:buNone/>
            </a:pPr>
            <a:r>
              <a:rPr lang="en-US" sz="1225" dirty="0">
                <a:solidFill>
                  <a:srgbClr val="CAD6DE"/>
                </a:solidFill>
                <a:latin typeface="Cabin" pitchFamily="34" charset="0"/>
                <a:ea typeface="Cabin" pitchFamily="34" charset="-122"/>
                <a:cs typeface="Cabin" pitchFamily="34" charset="-120"/>
              </a:rPr>
              <a:t>Conducting exploratory analysis allows us to delve into the nutritional distribution and identify trends within the dataset. This process helps in uncovering valuable insights that are essential for making informed decisions.</a:t>
            </a:r>
            <a:endParaRPr lang="en-US" sz="1225" dirty="0"/>
          </a:p>
        </p:txBody>
      </p:sp>
      <p:sp>
        <p:nvSpPr>
          <p:cNvPr id="17" name="Shape 13"/>
          <p:cNvSpPr/>
          <p:nvPr/>
        </p:nvSpPr>
        <p:spPr>
          <a:xfrm>
            <a:off x="4246662" y="6961525"/>
            <a:ext cx="544354" cy="19407"/>
          </a:xfrm>
          <a:prstGeom prst="rect">
            <a:avLst/>
          </a:prstGeom>
          <a:solidFill>
            <a:srgbClr val="0A988B"/>
          </a:solidFill>
          <a:ln/>
        </p:spPr>
      </p:sp>
      <p:sp>
        <p:nvSpPr>
          <p:cNvPr id="18" name="Shape 14"/>
          <p:cNvSpPr/>
          <p:nvPr/>
        </p:nvSpPr>
        <p:spPr>
          <a:xfrm>
            <a:off x="3896737" y="6796326"/>
            <a:ext cx="349925" cy="349925"/>
          </a:xfrm>
          <a:prstGeom prst="roundRect">
            <a:avLst>
              <a:gd name="adj" fmla="val 13335"/>
            </a:avLst>
          </a:prstGeom>
          <a:solidFill>
            <a:srgbClr val="223D4D"/>
          </a:solidFill>
          <a:ln/>
        </p:spPr>
      </p:sp>
      <p:sp>
        <p:nvSpPr>
          <p:cNvPr id="19" name="Text 15"/>
          <p:cNvSpPr/>
          <p:nvPr/>
        </p:nvSpPr>
        <p:spPr>
          <a:xfrm>
            <a:off x="3977819" y="6825377"/>
            <a:ext cx="187643" cy="291703"/>
          </a:xfrm>
          <a:prstGeom prst="rect">
            <a:avLst/>
          </a:prstGeom>
          <a:noFill/>
          <a:ln/>
        </p:spPr>
        <p:txBody>
          <a:bodyPr wrap="none" rtlCol="0" anchor="t"/>
          <a:lstStyle/>
          <a:p>
            <a:pPr marL="0" indent="0" algn="ctr">
              <a:lnSpc>
                <a:spcPts val="2296"/>
              </a:lnSpc>
              <a:buNone/>
            </a:pPr>
            <a:r>
              <a:rPr lang="en-US" sz="1837" dirty="0">
                <a:solidFill>
                  <a:srgbClr val="FFFFFF"/>
                </a:solidFill>
                <a:latin typeface="Unbounded" pitchFamily="34" charset="0"/>
                <a:ea typeface="Unbounded" pitchFamily="34" charset="-122"/>
                <a:cs typeface="Unbounded" pitchFamily="34" charset="-120"/>
              </a:rPr>
              <a:t>3</a:t>
            </a:r>
            <a:endParaRPr lang="en-US" sz="1837" dirty="0"/>
          </a:p>
        </p:txBody>
      </p:sp>
      <p:sp>
        <p:nvSpPr>
          <p:cNvPr id="20" name="Text 16"/>
          <p:cNvSpPr/>
          <p:nvPr/>
        </p:nvSpPr>
        <p:spPr>
          <a:xfrm>
            <a:off x="4927163" y="6830378"/>
            <a:ext cx="2618423" cy="243007"/>
          </a:xfrm>
          <a:prstGeom prst="rect">
            <a:avLst/>
          </a:prstGeom>
          <a:noFill/>
          <a:ln/>
        </p:spPr>
        <p:txBody>
          <a:bodyPr wrap="none" rtlCol="0" anchor="t"/>
          <a:lstStyle/>
          <a:p>
            <a:pPr marL="0" indent="0" algn="l">
              <a:lnSpc>
                <a:spcPts val="1914"/>
              </a:lnSpc>
              <a:buNone/>
            </a:pPr>
            <a:r>
              <a:rPr lang="en-US" sz="1531" dirty="0">
                <a:solidFill>
                  <a:srgbClr val="FFFFFF"/>
                </a:solidFill>
                <a:latin typeface="Unbounded" pitchFamily="34" charset="0"/>
                <a:ea typeface="Unbounded" pitchFamily="34" charset="-122"/>
                <a:cs typeface="Unbounded" pitchFamily="34" charset="-120"/>
              </a:rPr>
              <a:t>Insightful Visualization</a:t>
            </a:r>
            <a:endParaRPr lang="en-US" sz="1531" dirty="0"/>
          </a:p>
        </p:txBody>
      </p:sp>
      <p:sp>
        <p:nvSpPr>
          <p:cNvPr id="21" name="Text 17"/>
          <p:cNvSpPr/>
          <p:nvPr/>
        </p:nvSpPr>
        <p:spPr>
          <a:xfrm>
            <a:off x="4927163" y="7166610"/>
            <a:ext cx="5864781" cy="746165"/>
          </a:xfrm>
          <a:prstGeom prst="rect">
            <a:avLst/>
          </a:prstGeom>
          <a:noFill/>
          <a:ln/>
        </p:spPr>
        <p:txBody>
          <a:bodyPr wrap="square" rtlCol="0" anchor="t"/>
          <a:lstStyle/>
          <a:p>
            <a:pPr marL="0" indent="0" algn="l">
              <a:lnSpc>
                <a:spcPts val="1960"/>
              </a:lnSpc>
              <a:buNone/>
            </a:pPr>
            <a:r>
              <a:rPr lang="en-US" sz="1225" dirty="0">
                <a:solidFill>
                  <a:srgbClr val="CAD6DE"/>
                </a:solidFill>
                <a:latin typeface="Cabin" pitchFamily="34" charset="0"/>
                <a:ea typeface="Cabin" pitchFamily="34" charset="-122"/>
                <a:cs typeface="Cabin" pitchFamily="34" charset="-120"/>
              </a:rPr>
              <a:t>Creating visual representations of the calorie count and nutritional facts provides a clear view of the nutritional content of different menu items. This aids in effectively communicating the findings to the target audience.</a:t>
            </a:r>
            <a:endParaRPr lang="en-US" sz="12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3226713" y="503039"/>
            <a:ext cx="8176974" cy="1143238"/>
          </a:xfrm>
          <a:prstGeom prst="rect">
            <a:avLst/>
          </a:prstGeom>
          <a:noFill/>
          <a:ln/>
        </p:spPr>
        <p:txBody>
          <a:bodyPr wrap="square" rtlCol="0" anchor="t"/>
          <a:lstStyle/>
          <a:p>
            <a:pPr marL="0" indent="0">
              <a:lnSpc>
                <a:spcPts val="4501"/>
              </a:lnSpc>
              <a:buNone/>
            </a:pPr>
            <a:r>
              <a:rPr lang="en-US" sz="3601" dirty="0">
                <a:solidFill>
                  <a:srgbClr val="FFFFFF"/>
                </a:solidFill>
                <a:latin typeface="Unbounded" pitchFamily="34" charset="0"/>
                <a:ea typeface="Unbounded" pitchFamily="34" charset="-122"/>
                <a:cs typeface="Unbounded" pitchFamily="34" charset="-120"/>
              </a:rPr>
              <a:t>Nutritional Composition Overview</a:t>
            </a:r>
            <a:endParaRPr lang="en-US" sz="3601" dirty="0"/>
          </a:p>
        </p:txBody>
      </p:sp>
      <p:sp>
        <p:nvSpPr>
          <p:cNvPr id="5" name="Text 2"/>
          <p:cNvSpPr/>
          <p:nvPr/>
        </p:nvSpPr>
        <p:spPr>
          <a:xfrm>
            <a:off x="3226713" y="2103477"/>
            <a:ext cx="2630091" cy="285750"/>
          </a:xfrm>
          <a:prstGeom prst="rect">
            <a:avLst/>
          </a:prstGeom>
          <a:noFill/>
          <a:ln/>
        </p:spPr>
        <p:txBody>
          <a:bodyPr wrap="none" rtlCol="0" anchor="t"/>
          <a:lstStyle/>
          <a:p>
            <a:pPr marL="0" indent="0">
              <a:lnSpc>
                <a:spcPts val="2250"/>
              </a:lnSpc>
              <a:buNone/>
            </a:pPr>
            <a:r>
              <a:rPr lang="en-US" sz="1800" dirty="0">
                <a:solidFill>
                  <a:srgbClr val="FFFFFF"/>
                </a:solidFill>
                <a:latin typeface="Unbounded" pitchFamily="34" charset="0"/>
                <a:ea typeface="Unbounded" pitchFamily="34" charset="-122"/>
                <a:cs typeface="Unbounded" pitchFamily="34" charset="-120"/>
              </a:rPr>
              <a:t>Calorie Distribution</a:t>
            </a:r>
            <a:endParaRPr lang="en-US" sz="1800" dirty="0"/>
          </a:p>
        </p:txBody>
      </p:sp>
      <p:sp>
        <p:nvSpPr>
          <p:cNvPr id="6" name="Text 3"/>
          <p:cNvSpPr/>
          <p:nvPr/>
        </p:nvSpPr>
        <p:spPr>
          <a:xfrm>
            <a:off x="3226713" y="2572107"/>
            <a:ext cx="3865364" cy="877610"/>
          </a:xfrm>
          <a:prstGeom prst="rect">
            <a:avLst/>
          </a:prstGeom>
          <a:noFill/>
          <a:ln/>
        </p:spPr>
        <p:txBody>
          <a:bodyPr wrap="square" rtlCol="0" anchor="t"/>
          <a:lstStyle/>
          <a:p>
            <a:pPr marL="0" indent="0">
              <a:lnSpc>
                <a:spcPts val="2304"/>
              </a:lnSpc>
              <a:buNone/>
            </a:pPr>
            <a:r>
              <a:rPr lang="en-US" sz="1440" dirty="0">
                <a:solidFill>
                  <a:srgbClr val="CAD6DE"/>
                </a:solidFill>
                <a:latin typeface="Cabin" pitchFamily="34" charset="0"/>
                <a:ea typeface="Cabin" pitchFamily="34" charset="-122"/>
                <a:cs typeface="Cabin" pitchFamily="34" charset="-120"/>
              </a:rPr>
              <a:t>Analyzing the distribution of calorie counts across menu items is crucial for understanding the overall nutritional impact of the offerings.</a:t>
            </a:r>
            <a:endParaRPr lang="en-US" sz="1440" dirty="0"/>
          </a:p>
        </p:txBody>
      </p:sp>
      <p:pic>
        <p:nvPicPr>
          <p:cNvPr id="7" name="Image 1" descr="preencoded.png"/>
          <p:cNvPicPr>
            <a:picLocks noChangeAspect="1"/>
          </p:cNvPicPr>
          <p:nvPr/>
        </p:nvPicPr>
        <p:blipFill>
          <a:blip r:embed="rId4"/>
          <a:stretch>
            <a:fillRect/>
          </a:stretch>
        </p:blipFill>
        <p:spPr>
          <a:xfrm>
            <a:off x="3226713" y="3655457"/>
            <a:ext cx="3865364" cy="3865364"/>
          </a:xfrm>
          <a:prstGeom prst="rect">
            <a:avLst/>
          </a:prstGeom>
        </p:spPr>
      </p:pic>
      <p:sp>
        <p:nvSpPr>
          <p:cNvPr id="8" name="Text 4"/>
          <p:cNvSpPr/>
          <p:nvPr/>
        </p:nvSpPr>
        <p:spPr>
          <a:xfrm>
            <a:off x="7545943" y="2103477"/>
            <a:ext cx="3865364" cy="571500"/>
          </a:xfrm>
          <a:prstGeom prst="rect">
            <a:avLst/>
          </a:prstGeom>
          <a:noFill/>
          <a:ln/>
        </p:spPr>
        <p:txBody>
          <a:bodyPr wrap="square" rtlCol="0" anchor="t"/>
          <a:lstStyle/>
          <a:p>
            <a:pPr marL="0" indent="0">
              <a:lnSpc>
                <a:spcPts val="2250"/>
              </a:lnSpc>
              <a:buNone/>
            </a:pPr>
            <a:r>
              <a:rPr lang="en-US" sz="1800" dirty="0">
                <a:solidFill>
                  <a:srgbClr val="FFFFFF"/>
                </a:solidFill>
                <a:latin typeface="Unbounded" pitchFamily="34" charset="0"/>
                <a:ea typeface="Unbounded" pitchFamily="34" charset="-122"/>
                <a:cs typeface="Unbounded" pitchFamily="34" charset="-120"/>
              </a:rPr>
              <a:t>Nutrient Proportion Analysis</a:t>
            </a:r>
            <a:endParaRPr lang="en-US" sz="1800" dirty="0"/>
          </a:p>
        </p:txBody>
      </p:sp>
      <p:sp>
        <p:nvSpPr>
          <p:cNvPr id="9" name="Text 5"/>
          <p:cNvSpPr/>
          <p:nvPr/>
        </p:nvSpPr>
        <p:spPr>
          <a:xfrm>
            <a:off x="7545943" y="2857857"/>
            <a:ext cx="3865364" cy="877610"/>
          </a:xfrm>
          <a:prstGeom prst="rect">
            <a:avLst/>
          </a:prstGeom>
          <a:noFill/>
          <a:ln/>
        </p:spPr>
        <p:txBody>
          <a:bodyPr wrap="square" rtlCol="0" anchor="t"/>
          <a:lstStyle/>
          <a:p>
            <a:pPr marL="0" indent="0">
              <a:lnSpc>
                <a:spcPts val="2304"/>
              </a:lnSpc>
              <a:buNone/>
            </a:pPr>
            <a:r>
              <a:rPr lang="en-US" sz="1440" dirty="0">
                <a:solidFill>
                  <a:srgbClr val="CAD6DE"/>
                </a:solidFill>
                <a:latin typeface="Cabin" pitchFamily="34" charset="0"/>
                <a:ea typeface="Cabin" pitchFamily="34" charset="-122"/>
                <a:cs typeface="Cabin" pitchFamily="34" charset="-120"/>
              </a:rPr>
              <a:t>Examining the proportion of essential nutrients such as proteins, carbs, and fats provides insights into the balance and composition of menu items.</a:t>
            </a:r>
            <a:endParaRPr lang="en-US" sz="144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004179"/>
            <a:ext cx="9306401" cy="1388745"/>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Healthy Menu Options Identification</a:t>
            </a:r>
            <a:endParaRPr lang="en-US" sz="4374" dirty="0"/>
          </a:p>
        </p:txBody>
      </p:sp>
      <p:sp>
        <p:nvSpPr>
          <p:cNvPr id="6" name="Shape 2"/>
          <p:cNvSpPr/>
          <p:nvPr/>
        </p:nvSpPr>
        <p:spPr>
          <a:xfrm>
            <a:off x="833199" y="3899773"/>
            <a:ext cx="499943" cy="499943"/>
          </a:xfrm>
          <a:prstGeom prst="roundRect">
            <a:avLst>
              <a:gd name="adj" fmla="val 13333"/>
            </a:avLst>
          </a:prstGeom>
          <a:solidFill>
            <a:srgbClr val="223D4D"/>
          </a:solidFill>
          <a:ln/>
        </p:spPr>
      </p:sp>
      <p:sp>
        <p:nvSpPr>
          <p:cNvPr id="7" name="Text 3"/>
          <p:cNvSpPr/>
          <p:nvPr/>
        </p:nvSpPr>
        <p:spPr>
          <a:xfrm>
            <a:off x="1004649" y="3941445"/>
            <a:ext cx="157043"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Unbounded" pitchFamily="34" charset="0"/>
                <a:ea typeface="Unbounded" pitchFamily="34" charset="-122"/>
                <a:cs typeface="Unbounded" pitchFamily="34" charset="-120"/>
              </a:rPr>
              <a:t>1</a:t>
            </a:r>
            <a:endParaRPr lang="en-US" sz="2624" dirty="0"/>
          </a:p>
        </p:txBody>
      </p:sp>
      <p:sp>
        <p:nvSpPr>
          <p:cNvPr id="8" name="Text 4"/>
          <p:cNvSpPr/>
          <p:nvPr/>
        </p:nvSpPr>
        <p:spPr>
          <a:xfrm>
            <a:off x="1555313" y="3976092"/>
            <a:ext cx="3379946"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Low-Calorie Choices</a:t>
            </a:r>
            <a:endParaRPr lang="en-US" sz="2187" dirty="0"/>
          </a:p>
        </p:txBody>
      </p:sp>
      <p:sp>
        <p:nvSpPr>
          <p:cNvPr id="9" name="Text 5"/>
          <p:cNvSpPr/>
          <p:nvPr/>
        </p:nvSpPr>
        <p:spPr>
          <a:xfrm>
            <a:off x="1555313" y="4456509"/>
            <a:ext cx="3820001"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Identifying menu options with low-calorie content and high nutritional value is essential for promoting healthier choices.</a:t>
            </a:r>
            <a:endParaRPr lang="en-US" sz="1750" dirty="0"/>
          </a:p>
        </p:txBody>
      </p:sp>
      <p:sp>
        <p:nvSpPr>
          <p:cNvPr id="10" name="Shape 6"/>
          <p:cNvSpPr/>
          <p:nvPr/>
        </p:nvSpPr>
        <p:spPr>
          <a:xfrm>
            <a:off x="5597485" y="3899773"/>
            <a:ext cx="499943" cy="499943"/>
          </a:xfrm>
          <a:prstGeom prst="roundRect">
            <a:avLst>
              <a:gd name="adj" fmla="val 13333"/>
            </a:avLst>
          </a:prstGeom>
          <a:solidFill>
            <a:srgbClr val="223D4D"/>
          </a:solidFill>
          <a:ln/>
        </p:spPr>
      </p:sp>
      <p:sp>
        <p:nvSpPr>
          <p:cNvPr id="11" name="Text 7"/>
          <p:cNvSpPr/>
          <p:nvPr/>
        </p:nvSpPr>
        <p:spPr>
          <a:xfrm>
            <a:off x="5715953" y="3941445"/>
            <a:ext cx="263009" cy="416481"/>
          </a:xfrm>
          <a:prstGeom prst="rect">
            <a:avLst/>
          </a:prstGeom>
          <a:noFill/>
          <a:ln/>
        </p:spPr>
        <p:txBody>
          <a:bodyPr wrap="none" rtlCol="0" anchor="t"/>
          <a:lstStyle/>
          <a:p>
            <a:pPr marL="0" indent="0" algn="ctr">
              <a:lnSpc>
                <a:spcPts val="3281"/>
              </a:lnSpc>
              <a:buNone/>
            </a:pPr>
            <a:r>
              <a:rPr lang="en-US" sz="2624" dirty="0">
                <a:solidFill>
                  <a:srgbClr val="FFFFFF"/>
                </a:solidFill>
                <a:latin typeface="Unbounded" pitchFamily="34" charset="0"/>
                <a:ea typeface="Unbounded" pitchFamily="34" charset="-122"/>
                <a:cs typeface="Unbounded" pitchFamily="34" charset="-120"/>
              </a:rPr>
              <a:t>2</a:t>
            </a:r>
            <a:endParaRPr lang="en-US" sz="2624" dirty="0"/>
          </a:p>
        </p:txBody>
      </p:sp>
      <p:sp>
        <p:nvSpPr>
          <p:cNvPr id="12" name="Text 8"/>
          <p:cNvSpPr/>
          <p:nvPr/>
        </p:nvSpPr>
        <p:spPr>
          <a:xfrm>
            <a:off x="6319599" y="3976092"/>
            <a:ext cx="3820001"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Rich Nutrient Selections</a:t>
            </a:r>
            <a:endParaRPr lang="en-US" sz="2187" dirty="0"/>
          </a:p>
        </p:txBody>
      </p:sp>
      <p:sp>
        <p:nvSpPr>
          <p:cNvPr id="13" name="Text 9"/>
          <p:cNvSpPr/>
          <p:nvPr/>
        </p:nvSpPr>
        <p:spPr>
          <a:xfrm>
            <a:off x="6319599" y="4803696"/>
            <a:ext cx="3820001"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Highlighting menu items with a rich blend of essential nutrients, providing a wholesome and balanced offering for the consumers.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851422"/>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Focus on Less Healthy Options</a:t>
            </a:r>
            <a:endParaRPr lang="en-US" sz="4374" dirty="0"/>
          </a:p>
        </p:txBody>
      </p:sp>
      <p:sp>
        <p:nvSpPr>
          <p:cNvPr id="5" name="Shape 2"/>
          <p:cNvSpPr/>
          <p:nvPr/>
        </p:nvSpPr>
        <p:spPr>
          <a:xfrm>
            <a:off x="2348389" y="3684508"/>
            <a:ext cx="4855726" cy="2693551"/>
          </a:xfrm>
          <a:prstGeom prst="roundRect">
            <a:avLst>
              <a:gd name="adj" fmla="val 2475"/>
            </a:avLst>
          </a:prstGeom>
          <a:solidFill>
            <a:srgbClr val="223D4D"/>
          </a:solidFill>
          <a:ln/>
        </p:spPr>
      </p:sp>
      <p:sp>
        <p:nvSpPr>
          <p:cNvPr id="6" name="Text 3"/>
          <p:cNvSpPr/>
          <p:nvPr/>
        </p:nvSpPr>
        <p:spPr>
          <a:xfrm>
            <a:off x="2570559" y="3906679"/>
            <a:ext cx="3755350" cy="347186"/>
          </a:xfrm>
          <a:prstGeom prst="rect">
            <a:avLst/>
          </a:prstGeom>
          <a:noFill/>
          <a:ln/>
        </p:spPr>
        <p:txBody>
          <a:bodyPr wrap="non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High Calorie Indicators</a:t>
            </a:r>
            <a:endParaRPr lang="en-US" sz="2187" dirty="0"/>
          </a:p>
        </p:txBody>
      </p:sp>
      <p:sp>
        <p:nvSpPr>
          <p:cNvPr id="7" name="Text 4"/>
          <p:cNvSpPr/>
          <p:nvPr/>
        </p:nvSpPr>
        <p:spPr>
          <a:xfrm>
            <a:off x="2570559" y="4387096"/>
            <a:ext cx="4411385"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Identifying menu items with high calorie counts and limited nutritional benefits, essential for consumers to make informed choices.</a:t>
            </a:r>
            <a:endParaRPr lang="en-US" sz="1750" dirty="0"/>
          </a:p>
        </p:txBody>
      </p:sp>
      <p:sp>
        <p:nvSpPr>
          <p:cNvPr id="8" name="Shape 5"/>
          <p:cNvSpPr/>
          <p:nvPr/>
        </p:nvSpPr>
        <p:spPr>
          <a:xfrm>
            <a:off x="7426285" y="3684508"/>
            <a:ext cx="4855726" cy="2693551"/>
          </a:xfrm>
          <a:prstGeom prst="roundRect">
            <a:avLst>
              <a:gd name="adj" fmla="val 2475"/>
            </a:avLst>
          </a:prstGeom>
          <a:solidFill>
            <a:srgbClr val="223D4D"/>
          </a:solidFill>
          <a:ln/>
        </p:spPr>
      </p:sp>
      <p:sp>
        <p:nvSpPr>
          <p:cNvPr id="9" name="Text 6"/>
          <p:cNvSpPr/>
          <p:nvPr/>
        </p:nvSpPr>
        <p:spPr>
          <a:xfrm>
            <a:off x="7648456" y="3906679"/>
            <a:ext cx="4411385" cy="694373"/>
          </a:xfrm>
          <a:prstGeom prst="rect">
            <a:avLst/>
          </a:prstGeom>
          <a:noFill/>
          <a:ln/>
        </p:spPr>
        <p:txBody>
          <a:bodyPr wrap="square" rtlCol="0" anchor="t"/>
          <a:lstStyle/>
          <a:p>
            <a:pPr marL="0" indent="0">
              <a:lnSpc>
                <a:spcPts val="2734"/>
              </a:lnSpc>
              <a:buNone/>
            </a:pPr>
            <a:r>
              <a:rPr lang="en-US" sz="2187" dirty="0">
                <a:solidFill>
                  <a:srgbClr val="FFFFFF"/>
                </a:solidFill>
                <a:latin typeface="Unbounded" pitchFamily="34" charset="0"/>
                <a:ea typeface="Unbounded" pitchFamily="34" charset="-122"/>
                <a:cs typeface="Unbounded" pitchFamily="34" charset="-120"/>
              </a:rPr>
              <a:t>Unbalanced Nutritional Profile</a:t>
            </a:r>
            <a:endParaRPr lang="en-US" sz="2187" dirty="0"/>
          </a:p>
        </p:txBody>
      </p:sp>
      <p:sp>
        <p:nvSpPr>
          <p:cNvPr id="10" name="Text 7"/>
          <p:cNvSpPr/>
          <p:nvPr/>
        </p:nvSpPr>
        <p:spPr>
          <a:xfrm>
            <a:off x="7648456" y="4734282"/>
            <a:ext cx="4411385" cy="1421606"/>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Debunking items with disproportionate nutritional content, alerting consumers to the choices that may not contribute to a balanced diet.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521023"/>
            <a:ext cx="8448675" cy="694373"/>
          </a:xfrm>
          <a:prstGeom prst="rect">
            <a:avLst/>
          </a:prstGeom>
          <a:noFill/>
          <a:ln/>
        </p:spPr>
        <p:txBody>
          <a:bodyPr wrap="non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Nutritional Factor Impact</a:t>
            </a:r>
            <a:endParaRPr lang="en-US" sz="4374" dirty="0"/>
          </a:p>
        </p:txBody>
      </p:sp>
      <p:pic>
        <p:nvPicPr>
          <p:cNvPr id="5" name="Image 1" descr="preencoded.png"/>
          <p:cNvPicPr>
            <a:picLocks noChangeAspect="1"/>
          </p:cNvPicPr>
          <p:nvPr/>
        </p:nvPicPr>
        <p:blipFill>
          <a:blip r:embed="rId4"/>
          <a:stretch>
            <a:fillRect/>
          </a:stretch>
        </p:blipFill>
        <p:spPr>
          <a:xfrm>
            <a:off x="2348389" y="2659737"/>
            <a:ext cx="3311128" cy="888682"/>
          </a:xfrm>
          <a:prstGeom prst="rect">
            <a:avLst/>
          </a:prstGeom>
        </p:spPr>
      </p:pic>
      <p:sp>
        <p:nvSpPr>
          <p:cNvPr id="6" name="Text 2"/>
          <p:cNvSpPr/>
          <p:nvPr/>
        </p:nvSpPr>
        <p:spPr>
          <a:xfrm>
            <a:off x="2570559" y="3881676"/>
            <a:ext cx="286678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Consumer Awareness</a:t>
            </a:r>
            <a:endParaRPr lang="en-US" sz="2187" dirty="0"/>
          </a:p>
        </p:txBody>
      </p:sp>
      <p:sp>
        <p:nvSpPr>
          <p:cNvPr id="7" name="Text 3"/>
          <p:cNvSpPr/>
          <p:nvPr/>
        </p:nvSpPr>
        <p:spPr>
          <a:xfrm>
            <a:off x="2570559" y="4709279"/>
            <a:ext cx="2866787" cy="1421606"/>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Educating consumers on the impact of nutritional choices to guide them towards healthier dietary habits.</a:t>
            </a:r>
            <a:endParaRPr lang="en-US" sz="1750" dirty="0"/>
          </a:p>
        </p:txBody>
      </p:sp>
      <p:pic>
        <p:nvPicPr>
          <p:cNvPr id="8" name="Image 2" descr="preencoded.png"/>
          <p:cNvPicPr>
            <a:picLocks noChangeAspect="1"/>
          </p:cNvPicPr>
          <p:nvPr/>
        </p:nvPicPr>
        <p:blipFill>
          <a:blip r:embed="rId5"/>
          <a:stretch>
            <a:fillRect/>
          </a:stretch>
        </p:blipFill>
        <p:spPr>
          <a:xfrm>
            <a:off x="5659517" y="2659737"/>
            <a:ext cx="3311128" cy="888682"/>
          </a:xfrm>
          <a:prstGeom prst="rect">
            <a:avLst/>
          </a:prstGeom>
        </p:spPr>
      </p:pic>
      <p:sp>
        <p:nvSpPr>
          <p:cNvPr id="9" name="Text 4"/>
          <p:cNvSpPr/>
          <p:nvPr/>
        </p:nvSpPr>
        <p:spPr>
          <a:xfrm>
            <a:off x="5881687" y="3881676"/>
            <a:ext cx="2866787"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Menu Enhancement</a:t>
            </a:r>
            <a:endParaRPr lang="en-US" sz="2187" dirty="0"/>
          </a:p>
        </p:txBody>
      </p:sp>
      <p:sp>
        <p:nvSpPr>
          <p:cNvPr id="10" name="Text 5"/>
          <p:cNvSpPr/>
          <p:nvPr/>
        </p:nvSpPr>
        <p:spPr>
          <a:xfrm>
            <a:off x="5881687" y="4709279"/>
            <a:ext cx="2866787" cy="1777008"/>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Assisting the fast-food industry in their pursuit of enhancing menu offerings with a focus on balanced nutrition.</a:t>
            </a:r>
            <a:endParaRPr lang="en-US" sz="1750" dirty="0"/>
          </a:p>
        </p:txBody>
      </p:sp>
      <p:pic>
        <p:nvPicPr>
          <p:cNvPr id="11" name="Image 3" descr="preencoded.png"/>
          <p:cNvPicPr>
            <a:picLocks noChangeAspect="1"/>
          </p:cNvPicPr>
          <p:nvPr/>
        </p:nvPicPr>
        <p:blipFill>
          <a:blip r:embed="rId6"/>
          <a:stretch>
            <a:fillRect/>
          </a:stretch>
        </p:blipFill>
        <p:spPr>
          <a:xfrm>
            <a:off x="8970645" y="2659737"/>
            <a:ext cx="3311247" cy="888682"/>
          </a:xfrm>
          <a:prstGeom prst="rect">
            <a:avLst/>
          </a:prstGeom>
        </p:spPr>
      </p:pic>
      <p:sp>
        <p:nvSpPr>
          <p:cNvPr id="12" name="Text 6"/>
          <p:cNvSpPr/>
          <p:nvPr/>
        </p:nvSpPr>
        <p:spPr>
          <a:xfrm>
            <a:off x="9192816" y="3881676"/>
            <a:ext cx="2866906" cy="694373"/>
          </a:xfrm>
          <a:prstGeom prst="rect">
            <a:avLst/>
          </a:prstGeom>
          <a:noFill/>
          <a:ln/>
        </p:spPr>
        <p:txBody>
          <a:bodyPr wrap="square" rtlCol="0" anchor="t"/>
          <a:lstStyle/>
          <a:p>
            <a:pPr marL="0" indent="0" algn="l">
              <a:lnSpc>
                <a:spcPts val="2734"/>
              </a:lnSpc>
              <a:buNone/>
            </a:pPr>
            <a:r>
              <a:rPr lang="en-US" sz="2187" dirty="0">
                <a:solidFill>
                  <a:srgbClr val="FFFFFF"/>
                </a:solidFill>
                <a:latin typeface="Unbounded" pitchFamily="34" charset="0"/>
                <a:ea typeface="Unbounded" pitchFamily="34" charset="-122"/>
                <a:cs typeface="Unbounded" pitchFamily="34" charset="-120"/>
              </a:rPr>
              <a:t>Educational Resources</a:t>
            </a:r>
            <a:endParaRPr lang="en-US" sz="2187" dirty="0"/>
          </a:p>
        </p:txBody>
      </p:sp>
      <p:sp>
        <p:nvSpPr>
          <p:cNvPr id="13" name="Text 7"/>
          <p:cNvSpPr/>
          <p:nvPr/>
        </p:nvSpPr>
        <p:spPr>
          <a:xfrm>
            <a:off x="9192816" y="4709279"/>
            <a:ext cx="2866906" cy="1777008"/>
          </a:xfrm>
          <a:prstGeom prst="rect">
            <a:avLst/>
          </a:prstGeom>
          <a:noFill/>
          <a:ln/>
        </p:spPr>
        <p:txBody>
          <a:bodyPr wrap="square" rtlCol="0" anchor="t"/>
          <a:lstStyle/>
          <a:p>
            <a:pPr marL="0" indent="0" algn="l">
              <a:lnSpc>
                <a:spcPts val="2799"/>
              </a:lnSpc>
              <a:buNone/>
            </a:pPr>
            <a:r>
              <a:rPr lang="en-US" sz="1750" dirty="0">
                <a:solidFill>
                  <a:srgbClr val="CAD6DE"/>
                </a:solidFill>
                <a:latin typeface="Cabin" pitchFamily="34" charset="0"/>
                <a:ea typeface="Cabin" pitchFamily="34" charset="-122"/>
                <a:cs typeface="Cabin" pitchFamily="34" charset="-120"/>
              </a:rPr>
              <a:t>Developing resources to educate individuals about making informed nutritional decisions while dining at fast-food establishments.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176337"/>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Data-Driven Recommendations</a:t>
            </a:r>
            <a:endParaRPr lang="en-US" sz="4374" dirty="0"/>
          </a:p>
        </p:txBody>
      </p:sp>
      <p:sp>
        <p:nvSpPr>
          <p:cNvPr id="5" name="Text 2"/>
          <p:cNvSpPr/>
          <p:nvPr/>
        </p:nvSpPr>
        <p:spPr>
          <a:xfrm>
            <a:off x="2570559" y="3150275"/>
            <a:ext cx="4518541" cy="355402"/>
          </a:xfrm>
          <a:prstGeom prst="rect">
            <a:avLst/>
          </a:prstGeom>
          <a:noFill/>
          <a:ln/>
        </p:spPr>
        <p:txBody>
          <a:bodyPr wrap="non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1. Comprehensive Analysis</a:t>
            </a:r>
            <a:endParaRPr lang="en-US" sz="1750" dirty="0"/>
          </a:p>
        </p:txBody>
      </p:sp>
      <p:sp>
        <p:nvSpPr>
          <p:cNvPr id="6" name="Text 3"/>
          <p:cNvSpPr/>
          <p:nvPr/>
        </p:nvSpPr>
        <p:spPr>
          <a:xfrm>
            <a:off x="7541062" y="3150275"/>
            <a:ext cx="4518541"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Perform a thorough and in-depth analysis of the entire menu to capture diverse nutritional aspects.</a:t>
            </a:r>
            <a:endParaRPr lang="en-US" sz="1750" dirty="0"/>
          </a:p>
        </p:txBody>
      </p:sp>
      <p:sp>
        <p:nvSpPr>
          <p:cNvPr id="7" name="Shape 4"/>
          <p:cNvSpPr/>
          <p:nvPr/>
        </p:nvSpPr>
        <p:spPr>
          <a:xfrm>
            <a:off x="2348389" y="4357330"/>
            <a:ext cx="9933503" cy="1347907"/>
          </a:xfrm>
          <a:prstGeom prst="rect">
            <a:avLst/>
          </a:prstGeom>
          <a:solidFill>
            <a:srgbClr val="223D4D"/>
          </a:solidFill>
          <a:ln/>
        </p:spPr>
      </p:sp>
      <p:sp>
        <p:nvSpPr>
          <p:cNvPr id="8" name="Text 5"/>
          <p:cNvSpPr/>
          <p:nvPr/>
        </p:nvSpPr>
        <p:spPr>
          <a:xfrm>
            <a:off x="2570559" y="4498181"/>
            <a:ext cx="4518541" cy="355402"/>
          </a:xfrm>
          <a:prstGeom prst="rect">
            <a:avLst/>
          </a:prstGeom>
          <a:noFill/>
          <a:ln/>
        </p:spPr>
        <p:txBody>
          <a:bodyPr wrap="non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2. Visual Representation</a:t>
            </a:r>
            <a:endParaRPr lang="en-US" sz="1750" dirty="0"/>
          </a:p>
        </p:txBody>
      </p:sp>
      <p:sp>
        <p:nvSpPr>
          <p:cNvPr id="9" name="Text 6"/>
          <p:cNvSpPr/>
          <p:nvPr/>
        </p:nvSpPr>
        <p:spPr>
          <a:xfrm>
            <a:off x="7541062" y="4498181"/>
            <a:ext cx="4518541"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Create visually appealing representations of the nutritional data to effectively engage the audience.</a:t>
            </a:r>
            <a:endParaRPr lang="en-US" sz="1750" dirty="0"/>
          </a:p>
        </p:txBody>
      </p:sp>
      <p:sp>
        <p:nvSpPr>
          <p:cNvPr id="10" name="Text 7"/>
          <p:cNvSpPr/>
          <p:nvPr/>
        </p:nvSpPr>
        <p:spPr>
          <a:xfrm>
            <a:off x="2570559" y="5846088"/>
            <a:ext cx="4518541" cy="355402"/>
          </a:xfrm>
          <a:prstGeom prst="rect">
            <a:avLst/>
          </a:prstGeom>
          <a:noFill/>
          <a:ln/>
        </p:spPr>
        <p:txBody>
          <a:bodyPr wrap="non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3. Menu Labeling</a:t>
            </a:r>
            <a:endParaRPr lang="en-US" sz="1750" dirty="0"/>
          </a:p>
        </p:txBody>
      </p:sp>
      <p:sp>
        <p:nvSpPr>
          <p:cNvPr id="11" name="Text 8"/>
          <p:cNvSpPr/>
          <p:nvPr/>
        </p:nvSpPr>
        <p:spPr>
          <a:xfrm>
            <a:off x="7541062" y="5846088"/>
            <a:ext cx="4518541" cy="1066205"/>
          </a:xfrm>
          <a:prstGeom prst="rect">
            <a:avLst/>
          </a:prstGeom>
          <a:noFill/>
          <a:ln/>
        </p:spPr>
        <p:txBody>
          <a:bodyPr wrap="square" rtlCol="0" anchor="t"/>
          <a:lstStyle/>
          <a:p>
            <a:pPr marL="0" indent="0">
              <a:lnSpc>
                <a:spcPts val="2799"/>
              </a:lnSpc>
              <a:buNone/>
            </a:pPr>
            <a:r>
              <a:rPr lang="en-US" sz="1750" dirty="0">
                <a:solidFill>
                  <a:srgbClr val="CAD6DE"/>
                </a:solidFill>
                <a:latin typeface="Cabin" pitchFamily="34" charset="0"/>
                <a:ea typeface="Cabin" pitchFamily="34" charset="-122"/>
                <a:cs typeface="Cabin" pitchFamily="34" charset="-120"/>
              </a:rPr>
              <a:t>Suggest implementing clear nutritional labeling on menu items to aid consumers in making informed choices.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
        <p:nvSpPr>
          <p:cNvPr id="4" name="Text 1"/>
          <p:cNvSpPr/>
          <p:nvPr/>
        </p:nvSpPr>
        <p:spPr>
          <a:xfrm>
            <a:off x="2348389" y="1407081"/>
            <a:ext cx="9933503" cy="1388745"/>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cs typeface="Unbounded" pitchFamily="34" charset="-120"/>
              </a:rPr>
              <a:t>Insightful Nutritional Analytics</a:t>
            </a:r>
            <a:endParaRPr lang="en-US" sz="4374" dirty="0"/>
          </a:p>
        </p:txBody>
      </p:sp>
      <p:sp>
        <p:nvSpPr>
          <p:cNvPr id="5" name="Text 2"/>
          <p:cNvSpPr/>
          <p:nvPr/>
        </p:nvSpPr>
        <p:spPr>
          <a:xfrm>
            <a:off x="2348389" y="3351252"/>
            <a:ext cx="3088958" cy="944285"/>
          </a:xfrm>
          <a:prstGeom prst="rect">
            <a:avLst/>
          </a:prstGeom>
          <a:noFill/>
          <a:ln/>
        </p:spPr>
        <p:txBody>
          <a:bodyPr wrap="none" rtlCol="0" anchor="t"/>
          <a:lstStyle/>
          <a:p>
            <a:pPr marL="0" indent="0" algn="ctr">
              <a:lnSpc>
                <a:spcPts val="7436"/>
              </a:lnSpc>
              <a:buNone/>
            </a:pPr>
            <a:r>
              <a:rPr lang="en-US" sz="7436" dirty="0">
                <a:solidFill>
                  <a:srgbClr val="FFFFFF"/>
                </a:solidFill>
                <a:latin typeface="Unbounded" pitchFamily="34" charset="0"/>
                <a:ea typeface="Unbounded" pitchFamily="34" charset="-122"/>
                <a:cs typeface="Unbounded" pitchFamily="34" charset="-120"/>
              </a:rPr>
              <a:t>54K</a:t>
            </a:r>
            <a:endParaRPr lang="en-US" sz="7436" dirty="0"/>
          </a:p>
        </p:txBody>
      </p:sp>
      <p:sp>
        <p:nvSpPr>
          <p:cNvPr id="6" name="Text 3"/>
          <p:cNvSpPr/>
          <p:nvPr/>
        </p:nvSpPr>
        <p:spPr>
          <a:xfrm>
            <a:off x="2348389" y="4573191"/>
            <a:ext cx="3088958" cy="694373"/>
          </a:xfrm>
          <a:prstGeom prst="rect">
            <a:avLst/>
          </a:prstGeom>
          <a:noFill/>
          <a:ln/>
        </p:spPr>
        <p:txBody>
          <a:bodyPr wrap="square" rtlCol="0" anchor="t"/>
          <a:lstStyle/>
          <a:p>
            <a:pPr marL="0" indent="0" algn="ctr">
              <a:lnSpc>
                <a:spcPts val="2734"/>
              </a:lnSpc>
              <a:buNone/>
            </a:pPr>
            <a:r>
              <a:rPr lang="en-US" sz="2187" dirty="0">
                <a:solidFill>
                  <a:srgbClr val="FFFFFF"/>
                </a:solidFill>
                <a:latin typeface="Unbounded" pitchFamily="34" charset="0"/>
                <a:ea typeface="Unbounded" pitchFamily="34" charset="-122"/>
                <a:cs typeface="Unbounded" pitchFamily="34" charset="-120"/>
              </a:rPr>
              <a:t>Menu Items Analyzed</a:t>
            </a:r>
            <a:endParaRPr lang="en-US" sz="2187" dirty="0"/>
          </a:p>
        </p:txBody>
      </p:sp>
      <p:sp>
        <p:nvSpPr>
          <p:cNvPr id="7" name="Text 4"/>
          <p:cNvSpPr/>
          <p:nvPr/>
        </p:nvSpPr>
        <p:spPr>
          <a:xfrm>
            <a:off x="2348389" y="5400794"/>
            <a:ext cx="3088958" cy="1421606"/>
          </a:xfrm>
          <a:prstGeom prst="rect">
            <a:avLst/>
          </a:prstGeom>
          <a:noFill/>
          <a:ln/>
        </p:spPr>
        <p:txBody>
          <a:bodyPr wrap="square" rtlCol="0" anchor="t"/>
          <a:lstStyle/>
          <a:p>
            <a:pPr marL="0" indent="0" algn="ctr">
              <a:lnSpc>
                <a:spcPts val="2799"/>
              </a:lnSpc>
              <a:buNone/>
            </a:pPr>
            <a:r>
              <a:rPr lang="en-US" sz="1750" dirty="0">
                <a:solidFill>
                  <a:srgbClr val="CAD6DE"/>
                </a:solidFill>
                <a:latin typeface="Cabin" pitchFamily="34" charset="0"/>
                <a:ea typeface="Cabin" pitchFamily="34" charset="-122"/>
                <a:cs typeface="Cabin" pitchFamily="34" charset="-120"/>
              </a:rPr>
              <a:t>Analyzing a broad spectrum of menu items to provide comprehensive insights into the nutritional content.</a:t>
            </a:r>
            <a:endParaRPr lang="en-US" sz="1750" dirty="0"/>
          </a:p>
        </p:txBody>
      </p:sp>
      <p:sp>
        <p:nvSpPr>
          <p:cNvPr id="8" name="Text 5"/>
          <p:cNvSpPr/>
          <p:nvPr/>
        </p:nvSpPr>
        <p:spPr>
          <a:xfrm>
            <a:off x="5770602" y="3351252"/>
            <a:ext cx="3088958" cy="944285"/>
          </a:xfrm>
          <a:prstGeom prst="rect">
            <a:avLst/>
          </a:prstGeom>
          <a:noFill/>
          <a:ln/>
        </p:spPr>
        <p:txBody>
          <a:bodyPr wrap="none" rtlCol="0" anchor="t"/>
          <a:lstStyle/>
          <a:p>
            <a:pPr marL="0" indent="0" algn="ctr">
              <a:lnSpc>
                <a:spcPts val="7436"/>
              </a:lnSpc>
              <a:buNone/>
            </a:pPr>
            <a:r>
              <a:rPr lang="en-US" sz="7436" dirty="0">
                <a:solidFill>
                  <a:srgbClr val="FFFFFF"/>
                </a:solidFill>
                <a:latin typeface="Unbounded" pitchFamily="34" charset="0"/>
                <a:ea typeface="Unbounded" pitchFamily="34" charset="-122"/>
                <a:cs typeface="Unbounded" pitchFamily="34" charset="-120"/>
              </a:rPr>
              <a:t>75%</a:t>
            </a:r>
            <a:endParaRPr lang="en-US" sz="7436" dirty="0"/>
          </a:p>
        </p:txBody>
      </p:sp>
      <p:sp>
        <p:nvSpPr>
          <p:cNvPr id="9" name="Text 6"/>
          <p:cNvSpPr/>
          <p:nvPr/>
        </p:nvSpPr>
        <p:spPr>
          <a:xfrm>
            <a:off x="5770602" y="4573191"/>
            <a:ext cx="3088958" cy="694373"/>
          </a:xfrm>
          <a:prstGeom prst="rect">
            <a:avLst/>
          </a:prstGeom>
          <a:noFill/>
          <a:ln/>
        </p:spPr>
        <p:txBody>
          <a:bodyPr wrap="square" rtlCol="0" anchor="t"/>
          <a:lstStyle/>
          <a:p>
            <a:pPr marL="0" indent="0" algn="ctr">
              <a:lnSpc>
                <a:spcPts val="2734"/>
              </a:lnSpc>
              <a:buNone/>
            </a:pPr>
            <a:r>
              <a:rPr lang="en-US" sz="2187" dirty="0">
                <a:solidFill>
                  <a:srgbClr val="FFFFFF"/>
                </a:solidFill>
                <a:latin typeface="Unbounded" pitchFamily="34" charset="0"/>
                <a:ea typeface="Unbounded" pitchFamily="34" charset="-122"/>
                <a:cs typeface="Unbounded" pitchFamily="34" charset="-120"/>
              </a:rPr>
              <a:t>Nutrient Distribution</a:t>
            </a:r>
            <a:endParaRPr lang="en-US" sz="2187" dirty="0"/>
          </a:p>
        </p:txBody>
      </p:sp>
      <p:sp>
        <p:nvSpPr>
          <p:cNvPr id="10" name="Text 7"/>
          <p:cNvSpPr/>
          <p:nvPr/>
        </p:nvSpPr>
        <p:spPr>
          <a:xfrm>
            <a:off x="5770602" y="5400794"/>
            <a:ext cx="3088958" cy="1421606"/>
          </a:xfrm>
          <a:prstGeom prst="rect">
            <a:avLst/>
          </a:prstGeom>
          <a:noFill/>
          <a:ln/>
        </p:spPr>
        <p:txBody>
          <a:bodyPr wrap="square" rtlCol="0" anchor="t"/>
          <a:lstStyle/>
          <a:p>
            <a:pPr marL="0" indent="0" algn="ctr">
              <a:lnSpc>
                <a:spcPts val="2799"/>
              </a:lnSpc>
              <a:buNone/>
            </a:pPr>
            <a:r>
              <a:rPr lang="en-US" sz="1750" dirty="0">
                <a:solidFill>
                  <a:srgbClr val="CAD6DE"/>
                </a:solidFill>
                <a:latin typeface="Cabin" pitchFamily="34" charset="0"/>
                <a:ea typeface="Cabin" pitchFamily="34" charset="-122"/>
                <a:cs typeface="Cabin" pitchFamily="34" charset="-120"/>
              </a:rPr>
              <a:t>Evaluating the distribution of essential nutrients across the menu, highlighting the balanced compositions.</a:t>
            </a:r>
            <a:endParaRPr lang="en-US" sz="1750" dirty="0"/>
          </a:p>
        </p:txBody>
      </p:sp>
      <p:sp>
        <p:nvSpPr>
          <p:cNvPr id="11" name="Text 8"/>
          <p:cNvSpPr/>
          <p:nvPr/>
        </p:nvSpPr>
        <p:spPr>
          <a:xfrm>
            <a:off x="9192816" y="3351252"/>
            <a:ext cx="3089077" cy="944285"/>
          </a:xfrm>
          <a:prstGeom prst="rect">
            <a:avLst/>
          </a:prstGeom>
          <a:noFill/>
          <a:ln/>
        </p:spPr>
        <p:txBody>
          <a:bodyPr wrap="none" rtlCol="0" anchor="t"/>
          <a:lstStyle/>
          <a:p>
            <a:pPr marL="0" indent="0" algn="ctr">
              <a:lnSpc>
                <a:spcPts val="7436"/>
              </a:lnSpc>
              <a:buNone/>
            </a:pPr>
            <a:r>
              <a:rPr lang="en-US" sz="7436" dirty="0">
                <a:solidFill>
                  <a:srgbClr val="FFFFFF"/>
                </a:solidFill>
                <a:latin typeface="Unbounded" pitchFamily="34" charset="0"/>
                <a:ea typeface="Unbounded" pitchFamily="34" charset="-122"/>
                <a:cs typeface="Unbounded" pitchFamily="34" charset="-120"/>
              </a:rPr>
              <a:t>12</a:t>
            </a:r>
            <a:endParaRPr lang="en-US" sz="7436" dirty="0"/>
          </a:p>
        </p:txBody>
      </p:sp>
      <p:sp>
        <p:nvSpPr>
          <p:cNvPr id="12" name="Text 9"/>
          <p:cNvSpPr/>
          <p:nvPr/>
        </p:nvSpPr>
        <p:spPr>
          <a:xfrm>
            <a:off x="9192816" y="4573191"/>
            <a:ext cx="3089077" cy="694373"/>
          </a:xfrm>
          <a:prstGeom prst="rect">
            <a:avLst/>
          </a:prstGeom>
          <a:noFill/>
          <a:ln/>
        </p:spPr>
        <p:txBody>
          <a:bodyPr wrap="square" rtlCol="0" anchor="t"/>
          <a:lstStyle/>
          <a:p>
            <a:pPr marL="0" indent="0" algn="ctr">
              <a:lnSpc>
                <a:spcPts val="2734"/>
              </a:lnSpc>
              <a:buNone/>
            </a:pPr>
            <a:r>
              <a:rPr lang="en-US" sz="2187" dirty="0">
                <a:solidFill>
                  <a:srgbClr val="FFFFFF"/>
                </a:solidFill>
                <a:latin typeface="Unbounded" pitchFamily="34" charset="0"/>
                <a:ea typeface="Unbounded" pitchFamily="34" charset="-122"/>
                <a:cs typeface="Unbounded" pitchFamily="34" charset="-120"/>
              </a:rPr>
              <a:t>Data Visualizations</a:t>
            </a:r>
            <a:endParaRPr lang="en-US" sz="2187" dirty="0"/>
          </a:p>
        </p:txBody>
      </p:sp>
      <p:sp>
        <p:nvSpPr>
          <p:cNvPr id="13" name="Text 10"/>
          <p:cNvSpPr/>
          <p:nvPr/>
        </p:nvSpPr>
        <p:spPr>
          <a:xfrm>
            <a:off x="9192816" y="5400794"/>
            <a:ext cx="3089077" cy="1421606"/>
          </a:xfrm>
          <a:prstGeom prst="rect">
            <a:avLst/>
          </a:prstGeom>
          <a:noFill/>
          <a:ln/>
        </p:spPr>
        <p:txBody>
          <a:bodyPr wrap="square" rtlCol="0" anchor="t"/>
          <a:lstStyle/>
          <a:p>
            <a:pPr marL="0" indent="0" algn="ctr">
              <a:lnSpc>
                <a:spcPts val="2799"/>
              </a:lnSpc>
              <a:buNone/>
            </a:pPr>
            <a:r>
              <a:rPr lang="en-US" sz="1750" dirty="0">
                <a:solidFill>
                  <a:srgbClr val="CAD6DE"/>
                </a:solidFill>
                <a:latin typeface="Cabin" pitchFamily="34" charset="0"/>
                <a:ea typeface="Cabin" pitchFamily="34" charset="-122"/>
                <a:cs typeface="Cabin" pitchFamily="34" charset="-120"/>
              </a:rPr>
              <a:t>Developing 12 distinct visual representations to present the nutritional insights with clarity and precision.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886"/>
            <a:ext cx="14630400" cy="8229600"/>
          </a:xfrm>
          <a:prstGeom prst="rect">
            <a:avLst/>
          </a:prstGeom>
          <a:solidFill>
            <a:srgbClr val="112836"/>
          </a:solidFill>
          <a:ln/>
        </p:spPr>
      </p:sp>
      <p:sp>
        <p:nvSpPr>
          <p:cNvPr id="4" name="Text 1"/>
          <p:cNvSpPr/>
          <p:nvPr/>
        </p:nvSpPr>
        <p:spPr>
          <a:xfrm>
            <a:off x="1282391" y="713679"/>
            <a:ext cx="12723542" cy="7510036"/>
          </a:xfrm>
          <a:prstGeom prst="rect">
            <a:avLst/>
          </a:prstGeom>
          <a:noFill/>
          <a:ln/>
        </p:spPr>
        <p:txBody>
          <a:bodyPr wrap="square" rtlCol="0" anchor="t"/>
          <a:lstStyle/>
          <a:p>
            <a:pPr marL="0" indent="0">
              <a:lnSpc>
                <a:spcPts val="5468"/>
              </a:lnSpc>
              <a:buNone/>
            </a:pPr>
            <a:r>
              <a:rPr lang="en-US" sz="4374" dirty="0">
                <a:solidFill>
                  <a:srgbClr val="FFFFFF"/>
                </a:solidFill>
                <a:latin typeface="Unbounded" pitchFamily="34" charset="0"/>
                <a:ea typeface="Unbounded" pitchFamily="34" charset="-122"/>
              </a:rPr>
              <a:t> Screenshots</a:t>
            </a:r>
          </a:p>
          <a:p>
            <a:pPr marL="0" indent="0">
              <a:lnSpc>
                <a:spcPts val="5468"/>
              </a:lnSpc>
              <a:buNone/>
            </a:pPr>
            <a:endParaRPr lang="en-US" sz="4374" dirty="0">
              <a:solidFill>
                <a:srgbClr val="FFFFFF"/>
              </a:solidFill>
              <a:latin typeface="Unbounded" pitchFamily="34" charset="0"/>
              <a:ea typeface="Unbounded" pitchFamily="34" charset="-122"/>
            </a:endParaRPr>
          </a:p>
          <a:p>
            <a:pPr marL="0" indent="0">
              <a:lnSpc>
                <a:spcPts val="5468"/>
              </a:lnSpc>
              <a:buNone/>
            </a:pPr>
            <a:endParaRPr lang="en-US" sz="4374" dirty="0">
              <a:solidFill>
                <a:srgbClr val="FFFFFF"/>
              </a:solidFill>
              <a:latin typeface="Unbounded" pitchFamily="34" charset="0"/>
              <a:ea typeface="Unbounded" pitchFamily="34" charset="-122"/>
            </a:endParaRPr>
          </a:p>
          <a:p>
            <a:pPr marL="0" indent="0">
              <a:lnSpc>
                <a:spcPts val="5468"/>
              </a:lnSpc>
              <a:buNone/>
            </a:pPr>
            <a:endParaRPr lang="en-US" sz="4374" dirty="0">
              <a:solidFill>
                <a:srgbClr val="FFFFFF"/>
              </a:solidFill>
              <a:latin typeface="Unbounded" pitchFamily="34" charset="0"/>
              <a:ea typeface="Unbounded" pitchFamily="34" charset="-122"/>
            </a:endParaRPr>
          </a:p>
          <a:p>
            <a:pPr marL="0" indent="0">
              <a:lnSpc>
                <a:spcPts val="5468"/>
              </a:lnSpc>
              <a:buNone/>
            </a:pPr>
            <a:endParaRPr lang="en-US" sz="4374" dirty="0">
              <a:solidFill>
                <a:srgbClr val="FFFFFF"/>
              </a:solidFill>
              <a:latin typeface="Unbounded" pitchFamily="34" charset="0"/>
              <a:ea typeface="Unbounded" pitchFamily="34" charset="-122"/>
            </a:endParaRPr>
          </a:p>
          <a:p>
            <a:pPr marL="0" indent="0">
              <a:lnSpc>
                <a:spcPts val="5468"/>
              </a:lnSpc>
              <a:buNone/>
            </a:pPr>
            <a:endParaRPr lang="en-US" sz="4374" dirty="0"/>
          </a:p>
        </p:txBody>
      </p:sp>
      <p:sp>
        <p:nvSpPr>
          <p:cNvPr id="5" name="Text 2"/>
          <p:cNvSpPr/>
          <p:nvPr/>
        </p:nvSpPr>
        <p:spPr>
          <a:xfrm>
            <a:off x="2348389" y="3351252"/>
            <a:ext cx="3088958" cy="944285"/>
          </a:xfrm>
          <a:prstGeom prst="rect">
            <a:avLst/>
          </a:prstGeom>
          <a:noFill/>
          <a:ln/>
        </p:spPr>
        <p:txBody>
          <a:bodyPr wrap="none" rtlCol="0" anchor="t"/>
          <a:lstStyle/>
          <a:p>
            <a:pPr lvl="5" algn="ctr">
              <a:lnSpc>
                <a:spcPts val="7436"/>
              </a:lnSpc>
            </a:pPr>
            <a:endParaRPr lang="en-US" sz="7436" dirty="0"/>
          </a:p>
        </p:txBody>
      </p:sp>
      <p:sp>
        <p:nvSpPr>
          <p:cNvPr id="6" name="Text 3"/>
          <p:cNvSpPr/>
          <p:nvPr/>
        </p:nvSpPr>
        <p:spPr>
          <a:xfrm>
            <a:off x="2348389" y="4573191"/>
            <a:ext cx="3088958" cy="694373"/>
          </a:xfrm>
          <a:prstGeom prst="rect">
            <a:avLst/>
          </a:prstGeom>
          <a:noFill/>
          <a:ln/>
        </p:spPr>
        <p:txBody>
          <a:bodyPr wrap="square" rtlCol="0" anchor="t"/>
          <a:lstStyle/>
          <a:p>
            <a:pPr marL="0" indent="0" algn="ctr">
              <a:lnSpc>
                <a:spcPts val="2734"/>
              </a:lnSpc>
              <a:buNone/>
            </a:pPr>
            <a:endParaRPr lang="en-US" sz="2187" dirty="0"/>
          </a:p>
        </p:txBody>
      </p:sp>
      <p:sp>
        <p:nvSpPr>
          <p:cNvPr id="7" name="Text 4"/>
          <p:cNvSpPr/>
          <p:nvPr/>
        </p:nvSpPr>
        <p:spPr>
          <a:xfrm>
            <a:off x="2348389" y="5400794"/>
            <a:ext cx="3088958" cy="1421606"/>
          </a:xfrm>
          <a:prstGeom prst="rect">
            <a:avLst/>
          </a:prstGeom>
          <a:noFill/>
          <a:ln/>
        </p:spPr>
        <p:txBody>
          <a:bodyPr wrap="square" rtlCol="0" anchor="t"/>
          <a:lstStyle/>
          <a:p>
            <a:pPr marL="0" indent="0" algn="ctr">
              <a:lnSpc>
                <a:spcPts val="2799"/>
              </a:lnSpc>
              <a:buNone/>
            </a:pPr>
            <a:endParaRPr lang="en-US" sz="1750" dirty="0"/>
          </a:p>
        </p:txBody>
      </p:sp>
      <p:sp>
        <p:nvSpPr>
          <p:cNvPr id="8" name="Text 5"/>
          <p:cNvSpPr/>
          <p:nvPr/>
        </p:nvSpPr>
        <p:spPr>
          <a:xfrm>
            <a:off x="5770602" y="3351252"/>
            <a:ext cx="3088958" cy="944285"/>
          </a:xfrm>
          <a:prstGeom prst="rect">
            <a:avLst/>
          </a:prstGeom>
          <a:noFill/>
          <a:ln/>
        </p:spPr>
        <p:txBody>
          <a:bodyPr wrap="none" rtlCol="0" anchor="t"/>
          <a:lstStyle/>
          <a:p>
            <a:pPr marL="0" indent="0" algn="ctr">
              <a:lnSpc>
                <a:spcPts val="7436"/>
              </a:lnSpc>
              <a:buNone/>
            </a:pPr>
            <a:endParaRPr lang="en-US" sz="7436" dirty="0"/>
          </a:p>
        </p:txBody>
      </p:sp>
      <p:sp>
        <p:nvSpPr>
          <p:cNvPr id="9" name="Text 6"/>
          <p:cNvSpPr/>
          <p:nvPr/>
        </p:nvSpPr>
        <p:spPr>
          <a:xfrm>
            <a:off x="5770602" y="4573191"/>
            <a:ext cx="3088958" cy="694373"/>
          </a:xfrm>
          <a:prstGeom prst="rect">
            <a:avLst/>
          </a:prstGeom>
          <a:noFill/>
          <a:ln/>
        </p:spPr>
        <p:txBody>
          <a:bodyPr wrap="square" rtlCol="0" anchor="t"/>
          <a:lstStyle/>
          <a:p>
            <a:pPr marL="0" indent="0" algn="ctr">
              <a:lnSpc>
                <a:spcPts val="2734"/>
              </a:lnSpc>
              <a:buNone/>
            </a:pPr>
            <a:endParaRPr lang="en-US" sz="2187" dirty="0"/>
          </a:p>
        </p:txBody>
      </p:sp>
      <p:sp>
        <p:nvSpPr>
          <p:cNvPr id="10" name="Text 7"/>
          <p:cNvSpPr/>
          <p:nvPr/>
        </p:nvSpPr>
        <p:spPr>
          <a:xfrm>
            <a:off x="5770602" y="5400794"/>
            <a:ext cx="3088958" cy="1421606"/>
          </a:xfrm>
          <a:prstGeom prst="rect">
            <a:avLst/>
          </a:prstGeom>
          <a:noFill/>
          <a:ln/>
        </p:spPr>
        <p:txBody>
          <a:bodyPr wrap="square" rtlCol="0" anchor="t"/>
          <a:lstStyle/>
          <a:p>
            <a:pPr marL="0" indent="0" algn="ctr">
              <a:lnSpc>
                <a:spcPts val="2799"/>
              </a:lnSpc>
              <a:buNone/>
            </a:pPr>
            <a:endParaRPr lang="en-US" sz="1750" dirty="0"/>
          </a:p>
        </p:txBody>
      </p:sp>
      <p:sp>
        <p:nvSpPr>
          <p:cNvPr id="11" name="Text 8"/>
          <p:cNvSpPr/>
          <p:nvPr/>
        </p:nvSpPr>
        <p:spPr>
          <a:xfrm>
            <a:off x="9192816" y="3351252"/>
            <a:ext cx="3089077" cy="944285"/>
          </a:xfrm>
          <a:prstGeom prst="rect">
            <a:avLst/>
          </a:prstGeom>
          <a:noFill/>
          <a:ln/>
        </p:spPr>
        <p:txBody>
          <a:bodyPr wrap="none" rtlCol="0" anchor="t"/>
          <a:lstStyle/>
          <a:p>
            <a:pPr marL="0" indent="0" algn="ctr">
              <a:lnSpc>
                <a:spcPts val="7436"/>
              </a:lnSpc>
              <a:buNone/>
            </a:pPr>
            <a:endParaRPr lang="en-US" sz="7436" dirty="0"/>
          </a:p>
        </p:txBody>
      </p:sp>
      <p:sp>
        <p:nvSpPr>
          <p:cNvPr id="12" name="Text 9"/>
          <p:cNvSpPr/>
          <p:nvPr/>
        </p:nvSpPr>
        <p:spPr>
          <a:xfrm>
            <a:off x="9192816" y="4573191"/>
            <a:ext cx="3089077" cy="694373"/>
          </a:xfrm>
          <a:prstGeom prst="rect">
            <a:avLst/>
          </a:prstGeom>
          <a:noFill/>
          <a:ln/>
        </p:spPr>
        <p:txBody>
          <a:bodyPr wrap="square" rtlCol="0" anchor="t"/>
          <a:lstStyle/>
          <a:p>
            <a:pPr marL="0" indent="0" algn="ctr">
              <a:lnSpc>
                <a:spcPts val="2734"/>
              </a:lnSpc>
              <a:buNone/>
            </a:pPr>
            <a:endParaRPr lang="en-US" sz="2187" dirty="0"/>
          </a:p>
        </p:txBody>
      </p:sp>
      <p:sp>
        <p:nvSpPr>
          <p:cNvPr id="13" name="Text 10"/>
          <p:cNvSpPr/>
          <p:nvPr/>
        </p:nvSpPr>
        <p:spPr>
          <a:xfrm>
            <a:off x="9192816" y="5400794"/>
            <a:ext cx="3089077" cy="1421606"/>
          </a:xfrm>
          <a:prstGeom prst="rect">
            <a:avLst/>
          </a:prstGeom>
          <a:noFill/>
          <a:ln/>
        </p:spPr>
        <p:txBody>
          <a:bodyPr wrap="square" rtlCol="0" anchor="t"/>
          <a:lstStyle/>
          <a:p>
            <a:pPr marL="0" indent="0" algn="ctr">
              <a:lnSpc>
                <a:spcPts val="2799"/>
              </a:lnSpc>
              <a:buNone/>
            </a:pPr>
            <a:endParaRPr lang="en-US" sz="1750" dirty="0"/>
          </a:p>
        </p:txBody>
      </p:sp>
      <p:pic>
        <p:nvPicPr>
          <p:cNvPr id="15" name="Picture 14">
            <a:extLst>
              <a:ext uri="{FF2B5EF4-FFF2-40B4-BE49-F238E27FC236}">
                <a16:creationId xmlns:a16="http://schemas.microsoft.com/office/drawing/2014/main" id="{1E474F1C-AC6D-A583-541D-15348133B82D}"/>
              </a:ext>
            </a:extLst>
          </p:cNvPr>
          <p:cNvPicPr>
            <a:picLocks noChangeAspect="1"/>
          </p:cNvPicPr>
          <p:nvPr/>
        </p:nvPicPr>
        <p:blipFill>
          <a:blip r:embed="rId4"/>
          <a:stretch>
            <a:fillRect/>
          </a:stretch>
        </p:blipFill>
        <p:spPr>
          <a:xfrm>
            <a:off x="1538868" y="1407200"/>
            <a:ext cx="12051290" cy="6242304"/>
          </a:xfrm>
          <a:prstGeom prst="rect">
            <a:avLst/>
          </a:prstGeom>
        </p:spPr>
      </p:pic>
    </p:spTree>
    <p:extLst>
      <p:ext uri="{BB962C8B-B14F-4D97-AF65-F5344CB8AC3E}">
        <p14:creationId xmlns:p14="http://schemas.microsoft.com/office/powerpoint/2010/main" val="1787653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558</Words>
  <Application>Microsoft Office PowerPoint</Application>
  <PresentationFormat>Custom</PresentationFormat>
  <Paragraphs>68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Cabin</vt:lpstr>
      <vt:lpstr>Calibri</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Saurav Kumar</cp:lastModifiedBy>
  <cp:revision>3</cp:revision>
  <dcterms:created xsi:type="dcterms:W3CDTF">2024-02-03T12:17:24Z</dcterms:created>
  <dcterms:modified xsi:type="dcterms:W3CDTF">2024-02-03T12:37:39Z</dcterms:modified>
</cp:coreProperties>
</file>